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50"/>
  </p:notesMasterIdLst>
  <p:sldIdLst>
    <p:sldId id="256" r:id="rId2"/>
    <p:sldId id="272" r:id="rId3"/>
    <p:sldId id="273" r:id="rId4"/>
    <p:sldId id="257" r:id="rId5"/>
    <p:sldId id="275" r:id="rId6"/>
    <p:sldId id="276" r:id="rId7"/>
    <p:sldId id="264" r:id="rId8"/>
    <p:sldId id="259" r:id="rId9"/>
    <p:sldId id="265" r:id="rId10"/>
    <p:sldId id="280" r:id="rId11"/>
    <p:sldId id="260" r:id="rId12"/>
    <p:sldId id="274" r:id="rId13"/>
    <p:sldId id="266" r:id="rId14"/>
    <p:sldId id="283" r:id="rId15"/>
    <p:sldId id="284" r:id="rId16"/>
    <p:sldId id="285" r:id="rId17"/>
    <p:sldId id="289" r:id="rId18"/>
    <p:sldId id="286" r:id="rId19"/>
    <p:sldId id="287" r:id="rId20"/>
    <p:sldId id="288" r:id="rId21"/>
    <p:sldId id="295" r:id="rId22"/>
    <p:sldId id="316" r:id="rId23"/>
    <p:sldId id="317" r:id="rId24"/>
    <p:sldId id="318" r:id="rId25"/>
    <p:sldId id="296" r:id="rId26"/>
    <p:sldId id="297" r:id="rId27"/>
    <p:sldId id="299" r:id="rId28"/>
    <p:sldId id="300" r:id="rId29"/>
    <p:sldId id="298" r:id="rId30"/>
    <p:sldId id="301" r:id="rId31"/>
    <p:sldId id="302" r:id="rId32"/>
    <p:sldId id="303" r:id="rId33"/>
    <p:sldId id="304" r:id="rId34"/>
    <p:sldId id="305" r:id="rId35"/>
    <p:sldId id="306" r:id="rId36"/>
    <p:sldId id="282" r:id="rId37"/>
    <p:sldId id="294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279" r:id="rId48"/>
    <p:sldId id="27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4660"/>
  </p:normalViewPr>
  <p:slideViewPr>
    <p:cSldViewPr snapToGrid="0">
      <p:cViewPr varScale="1">
        <p:scale>
          <a:sx n="88" d="100"/>
          <a:sy n="88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004F1-A32C-44C5-9D64-58BE095248C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5A6E1-3C71-4F0F-A874-283F911E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15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Osama Khalid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8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Salman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63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Salman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32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5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57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zeeshan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8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zeeshan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43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zeeshan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84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zeeshan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2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zeeshan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21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zeeshan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5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 Khalid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48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zeeshan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5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66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79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32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19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62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11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11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14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 Khalid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63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30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694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99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8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8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88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05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412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Zeesshan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Osama Khalid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98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Zeeeshan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98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926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302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728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72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Zeeshan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80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048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208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8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54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Salman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88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Salman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91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Salman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3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Salman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5A6E1-3C71-4F0F-A874-283F911E42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4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7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1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1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908401-3325-4BBC-A4C9-E81DD0E5576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hyperlink" Target="mailto:27971@students.riphah.edu.pk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www.sciencedirect.com/science/article/pii/S0020025518302366?casa_token=QnobZtTT-nQAAAAA:ZUQdmVBOId58XFG1Sp5xbuBLQdIui7dvw4fKJzUqfwLr6doVbFtBep38V2hDqVt_26zTbM_Sj5I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abstract/document/9552430" TargetMode="External"/><Relationship Id="rId5" Type="http://schemas.openxmlformats.org/officeDocument/2006/relationships/hyperlink" Target="https://posts.specterops.io/deeppass-finding-passwords-with-deep-learning-4d31c534cd00" TargetMode="Externa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82B72A-6426-2153-3B90-C02F7A1BA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Multi-Purpose AI Password Analysis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B9503-0880-37CF-3335-6E5E6F266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r>
              <a:rPr lang="en-US" dirty="0"/>
              <a:t>Offensive and Defensive AI Warfare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482AB-93B5-5378-CED6-643617E80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79" r="-3" b="908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664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4EC4F-FAE7-C9E7-CF21-3A1A56BE3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6362" b="173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006F8-04BD-EBD5-8ACA-5DA4BC006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Existing Systems</a:t>
            </a:r>
          </a:p>
        </p:txBody>
      </p:sp>
    </p:spTree>
    <p:extLst>
      <p:ext uri="{BB962C8B-B14F-4D97-AF65-F5344CB8AC3E}">
        <p14:creationId xmlns:p14="http://schemas.microsoft.com/office/powerpoint/2010/main" val="34842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94F29E8-61C6-1FA8-1BD4-7B4E0C956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003274"/>
              </p:ext>
            </p:extLst>
          </p:nvPr>
        </p:nvGraphicFramePr>
        <p:xfrm>
          <a:off x="314325" y="319543"/>
          <a:ext cx="11563350" cy="621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225">
                  <a:extLst>
                    <a:ext uri="{9D8B030D-6E8A-4147-A177-3AD203B41FA5}">
                      <a16:colId xmlns:a16="http://schemas.microsoft.com/office/drawing/2014/main" val="4157840063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466815067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2809392395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1292231682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3142564101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3521149047"/>
                    </a:ext>
                  </a:extLst>
                </a:gridCol>
              </a:tblGrid>
              <a:tr h="33793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Tool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John the Ripper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RainbowCrack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OphCrack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L0phtCrack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Aircrack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-ng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42247953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Wi-Fi Network Security Tool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866084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Supported Platforms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Windows, Linux, 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Windows, Linux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Windows, Linux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Linux, macOS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162031"/>
                  </a:ext>
                </a:extLst>
              </a:tr>
              <a:tr h="844826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Password Hashes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Various (Unix, Windows,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NTLM, MD5, SHA1, SHA256, SHA512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WEP, WPA, WPA2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207232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Attack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Dictionary, Brute Force, 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Precomputed Hash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Rainbow Tables, Brute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Dictionary, Brute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Dictionary, Brute Force, WPS PIN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826524"/>
                  </a:ext>
                </a:extLst>
              </a:tr>
              <a:tr h="1098274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Depends on Rainbow Table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Depends on hardware and complexity of the password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67266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User Interface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402835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License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Freeware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Commercial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162323"/>
                  </a:ext>
                </a:extLst>
              </a:tr>
              <a:tr h="1098274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Penetration Testing, Password Auditing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Recovery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Wi-Fi Network Security </a:t>
                      </a:r>
                      <a:r>
                        <a:rPr lang="en-US" dirty="0" err="1">
                          <a:effectLst/>
                        </a:rPr>
                        <a:t>Testi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958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9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30D5-1649-9640-CE99-4900DF82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AC6C3-51AD-2696-B7D7-60D09BB9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 b="0" i="0"/>
              <a:t>"Your password is the key to your digital life. Choose it wisely, and guard it fiercely."</a:t>
            </a:r>
            <a:endParaRPr lang="en-US" sz="4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F9279-15C8-5D35-346B-B70511236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4" r="3922" b="908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2402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4EC4F-FAE7-C9E7-CF21-3A1A56BE3A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6362" b="173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2006F8-04BD-EBD5-8ACA-5DA4BC006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b="1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6565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00978-CFEC-53DF-F12C-D53E0A13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Requirements</a:t>
            </a:r>
          </a:p>
          <a:p>
            <a:r>
              <a:rPr lang="en-US" dirty="0"/>
              <a:t>Software Requirements</a:t>
            </a:r>
          </a:p>
          <a:p>
            <a:r>
              <a:rPr lang="en-US" dirty="0"/>
              <a:t>Dataset Requirements</a:t>
            </a:r>
          </a:p>
        </p:txBody>
      </p:sp>
    </p:spTree>
    <p:extLst>
      <p:ext uri="{BB962C8B-B14F-4D97-AF65-F5344CB8AC3E}">
        <p14:creationId xmlns:p14="http://schemas.microsoft.com/office/powerpoint/2010/main" val="15070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00978-CFEC-53DF-F12C-D53E0A13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Workstation HP Z840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Intel Xeon E5-2680 V4 Dual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64GB DDR4 ECC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RTX 3070TI 8GB GDDR6x.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512 GB</a:t>
            </a:r>
          </a:p>
        </p:txBody>
      </p:sp>
    </p:spTree>
    <p:extLst>
      <p:ext uri="{BB962C8B-B14F-4D97-AF65-F5344CB8AC3E}">
        <p14:creationId xmlns:p14="http://schemas.microsoft.com/office/powerpoint/2010/main" val="42586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00978-CFEC-53DF-F12C-D53E0A13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11 64bit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3.12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Pytroch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cuDNN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8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7211-25C2-73B7-41D5-4F3669393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Datasets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C2F88-7C3F-DEB9-5830-5B695129C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80B75-7A2D-80D5-EF72-856C4465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mix of passwords from various sources, like:</a:t>
            </a:r>
          </a:p>
          <a:p>
            <a:pPr lvl="1"/>
            <a:r>
              <a:rPr lang="en-US" dirty="0"/>
              <a:t>Online leaks and breaches (follow ethical and legal guidelines).</a:t>
            </a:r>
          </a:p>
          <a:p>
            <a:pPr lvl="1"/>
            <a:r>
              <a:rPr lang="en-US" dirty="0"/>
              <a:t>Making sure our dataset covers a wide range of password types, including different lengths, complexities, and compositions.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AF60F70-A787-AE37-9BAF-BD9668999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161015"/>
              </p:ext>
            </p:extLst>
          </p:nvPr>
        </p:nvGraphicFramePr>
        <p:xfrm>
          <a:off x="2481743" y="783772"/>
          <a:ext cx="8157229" cy="6223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83860" imgH="4189197" progId="Word.Document.12">
                  <p:embed/>
                </p:oleObj>
              </mc:Choice>
              <mc:Fallback>
                <p:oleObj name="Document" r:id="rId3" imgW="5483860" imgH="41891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1743" y="783772"/>
                        <a:ext cx="8157229" cy="6223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2657877E-10C5-44E0-9AA2-52ED81A1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816" y="159659"/>
            <a:ext cx="6989081" cy="6241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09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DA1E9A-A67C-9847-1604-EDA19111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Google Sans"/>
              </a:rPr>
              <a:t>Multi-Purpose AI Password Analysis Tool</a:t>
            </a:r>
            <a:endParaRPr lang="en-US" dirty="0"/>
          </a:p>
        </p:txBody>
      </p:sp>
      <p:pic>
        <p:nvPicPr>
          <p:cNvPr id="5" name="Picture 4" descr="Metallic spheres connected in mesh">
            <a:extLst>
              <a:ext uri="{FF2B5EF4-FFF2-40B4-BE49-F238E27FC236}">
                <a16:creationId xmlns:a16="http://schemas.microsoft.com/office/drawing/2014/main" id="{C6E313CB-6614-2676-FDB5-C91D045F2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40" r="34391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2ECCB-581D-0131-CD6B-01B43016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147" y="1516415"/>
            <a:ext cx="7659156" cy="4840842"/>
          </a:xfrm>
        </p:spPr>
        <p:txBody>
          <a:bodyPr>
            <a:normAutofit/>
          </a:bodyPr>
          <a:lstStyle/>
          <a:p>
            <a:r>
              <a:rPr lang="en-US" dirty="0"/>
              <a:t>Group Members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Osama Khalid (Team Leader)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Sardar M. Zeeshan khan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Salman Ali</a:t>
            </a:r>
          </a:p>
          <a:p>
            <a:r>
              <a:rPr lang="en-US" dirty="0"/>
              <a:t>Department of Computing, </a:t>
            </a:r>
            <a:r>
              <a:rPr lang="en-US" dirty="0" err="1"/>
              <a:t>Riphah</a:t>
            </a:r>
            <a:r>
              <a:rPr lang="en-US" dirty="0"/>
              <a:t> International University, I-14, Islamabad.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04B38-573F-DF84-AA9E-970A3906C790}"/>
              </a:ext>
            </a:extLst>
          </p:cNvPr>
          <p:cNvSpPr txBox="1"/>
          <p:nvPr/>
        </p:nvSpPr>
        <p:spPr>
          <a:xfrm>
            <a:off x="8817428" y="5679043"/>
            <a:ext cx="313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Supervisor: Dr. Mansoor Alam</a:t>
            </a:r>
          </a:p>
        </p:txBody>
      </p:sp>
    </p:spTree>
    <p:extLst>
      <p:ext uri="{BB962C8B-B14F-4D97-AF65-F5344CB8AC3E}">
        <p14:creationId xmlns:p14="http://schemas.microsoft.com/office/powerpoint/2010/main" val="402834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57877E-10C5-44E0-9AA2-52ED81A1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816" y="159659"/>
            <a:ext cx="6989081" cy="6241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Requirements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85C2F-F061-C946-ECB9-D8AD34E43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0" y="837162"/>
            <a:ext cx="6197600" cy="58611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5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7AE4-D036-97F5-3F0D-FB6F79132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51D-DF4E-ABB5-8F31-85F4A861A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8256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Spine of the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9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11" y="501812"/>
            <a:ext cx="10265990" cy="5784688"/>
          </a:xfrm>
        </p:spPr>
      </p:pic>
    </p:spTree>
    <p:extLst>
      <p:ext uri="{BB962C8B-B14F-4D97-AF65-F5344CB8AC3E}">
        <p14:creationId xmlns:p14="http://schemas.microsoft.com/office/powerpoint/2010/main" val="42487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95" y="558800"/>
            <a:ext cx="9962007" cy="5613400"/>
          </a:xfrm>
        </p:spPr>
      </p:pic>
    </p:spTree>
    <p:extLst>
      <p:ext uri="{BB962C8B-B14F-4D97-AF65-F5344CB8AC3E}">
        <p14:creationId xmlns:p14="http://schemas.microsoft.com/office/powerpoint/2010/main" val="20575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52DA-F31D-038C-9AE9-5FD0F532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D3364-C488-163B-3457-3369187D6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AAA31-39A0-D97F-0B44-54A449E1E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Data Splitter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Filter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7147A-4762-2625-3D2A-81EEAF39B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7A913-5817-1D36-8EE1-F093394D42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RNN Train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RNN generate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Transformer Train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Transformer Generate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GANS Train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GANs Generate</a:t>
            </a:r>
          </a:p>
        </p:txBody>
      </p:sp>
    </p:spTree>
    <p:extLst>
      <p:ext uri="{BB962C8B-B14F-4D97-AF65-F5344CB8AC3E}">
        <p14:creationId xmlns:p14="http://schemas.microsoft.com/office/powerpoint/2010/main" val="212644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6468-6B56-2D2B-31DA-38BE9888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3F13-2619-2141-4079-EB36A745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8955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Data Splitter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35" y="973393"/>
            <a:ext cx="8452568" cy="581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1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Data Filter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969" y="867564"/>
            <a:ext cx="6819900" cy="58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6468-6B56-2D2B-31DA-38BE9888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3F13-2619-2141-4079-EB36A745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3150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4596FD-6646-0E4C-2B2B-1D6BBBCA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300" b="0" i="0" dirty="0"/>
              <a:t>"The only truly secure system is one that is completely powered off, cast in concrete, and sealed in a lead-lined box buried a mile underground ."</a:t>
            </a:r>
            <a:endParaRPr lang="en-US" sz="3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0C657-E44F-4D37-3E7F-32196C000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6254" y="3996267"/>
            <a:ext cx="5166768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100" b="0" i="0"/>
              <a:t>-Bruce Schneier (security expert)</a:t>
            </a:r>
            <a:endParaRPr lang="en-US" sz="2100"/>
          </a:p>
        </p:txBody>
      </p:sp>
      <p:pic>
        <p:nvPicPr>
          <p:cNvPr id="6" name="Picture Placeholder 5" descr="A computer server inside a hole&#10;&#10;Description automatically generated">
            <a:extLst>
              <a:ext uri="{FF2B5EF4-FFF2-40B4-BE49-F238E27FC236}">
                <a16:creationId xmlns:a16="http://schemas.microsoft.com/office/drawing/2014/main" id="{BB664A13-3175-C070-607F-5EB40AD0E3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25886" t="3540" b="316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78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RNN Train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5" y="856439"/>
            <a:ext cx="4325687" cy="572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RNN Generate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58" y="1130300"/>
            <a:ext cx="5812521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Transformer Train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52" y="873534"/>
            <a:ext cx="6676333" cy="560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Transformer Generate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84" y="973393"/>
            <a:ext cx="5249069" cy="565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GANs Train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87" y="973393"/>
            <a:ext cx="5312063" cy="56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2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GANs Generate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25" y="973393"/>
            <a:ext cx="6670387" cy="55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5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4EC4F-FAE7-C9E7-CF21-3A1A56BE3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6362" b="173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006F8-04BD-EBD5-8ACA-5DA4BC006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b="1" dirty="0"/>
              <a:t>Endeavour</a:t>
            </a:r>
          </a:p>
        </p:txBody>
      </p:sp>
    </p:spTree>
    <p:extLst>
      <p:ext uri="{BB962C8B-B14F-4D97-AF65-F5344CB8AC3E}">
        <p14:creationId xmlns:p14="http://schemas.microsoft.com/office/powerpoint/2010/main" val="14633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5D4D5E-74F0-1356-E996-10AD2F46A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60919"/>
              </p:ext>
            </p:extLst>
          </p:nvPr>
        </p:nvGraphicFramePr>
        <p:xfrm>
          <a:off x="0" y="0"/>
          <a:ext cx="12192000" cy="6922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9019">
                  <a:extLst>
                    <a:ext uri="{9D8B030D-6E8A-4147-A177-3AD203B41FA5}">
                      <a16:colId xmlns:a16="http://schemas.microsoft.com/office/drawing/2014/main" val="1307092149"/>
                    </a:ext>
                  </a:extLst>
                </a:gridCol>
                <a:gridCol w="2676350">
                  <a:extLst>
                    <a:ext uri="{9D8B030D-6E8A-4147-A177-3AD203B41FA5}">
                      <a16:colId xmlns:a16="http://schemas.microsoft.com/office/drawing/2014/main" val="665927449"/>
                    </a:ext>
                  </a:extLst>
                </a:gridCol>
                <a:gridCol w="929147">
                  <a:extLst>
                    <a:ext uri="{9D8B030D-6E8A-4147-A177-3AD203B41FA5}">
                      <a16:colId xmlns:a16="http://schemas.microsoft.com/office/drawing/2014/main" val="4122549979"/>
                    </a:ext>
                  </a:extLst>
                </a:gridCol>
                <a:gridCol w="4807974">
                  <a:extLst>
                    <a:ext uri="{9D8B030D-6E8A-4147-A177-3AD203B41FA5}">
                      <a16:colId xmlns:a16="http://schemas.microsoft.com/office/drawing/2014/main" val="3128850115"/>
                    </a:ext>
                  </a:extLst>
                </a:gridCol>
                <a:gridCol w="2959510">
                  <a:extLst>
                    <a:ext uri="{9D8B030D-6E8A-4147-A177-3AD203B41FA5}">
                      <a16:colId xmlns:a16="http://schemas.microsoft.com/office/drawing/2014/main" val="613332160"/>
                    </a:ext>
                  </a:extLst>
                </a:gridCol>
              </a:tblGrid>
              <a:tr h="339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WBS #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WBS Deliverable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Activity #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Activity to Complete the Deliverable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Responsible Team Member(s) &amp; Role(s)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804804961"/>
                  </a:ext>
                </a:extLst>
              </a:tr>
              <a:tr h="23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Requirements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Hardware Requirements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775362206"/>
                  </a:ext>
                </a:extLst>
              </a:tr>
              <a:tr h="359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1.2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Software Requirements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870285252"/>
                  </a:ext>
                </a:extLst>
              </a:tr>
              <a:tr h="309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Phase 1: Develop and Train the AI Model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Research and select appropriate AI algorithms for password analysis.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3002799981"/>
                  </a:ext>
                </a:extLst>
              </a:tr>
              <a:tr h="36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2.2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Acquire or prepare relevant password datasets for training.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effectLst/>
                        </a:rPr>
                        <a:t>Zeeshan Khan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1486029187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2.3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Train and optimize the chosen AI model with the selected datasets.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effectLst/>
                        </a:rPr>
                        <a:t> Osama Khalid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023037882"/>
                  </a:ext>
                </a:extLst>
              </a:tr>
              <a:tr h="2871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Phase 2: Implement Core Functionalities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3.1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Design and develop functionalities for password strength analysis.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370242879"/>
                  </a:ext>
                </a:extLst>
              </a:tr>
              <a:tr h="3734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(Optional)  Integrate password breach checking with online databases (securely).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3124342819"/>
                  </a:ext>
                </a:extLst>
              </a:tr>
              <a:tr h="414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Develop functionalities for automated password cracking (ethical considerations apply).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945612503"/>
                  </a:ext>
                </a:extLst>
              </a:tr>
              <a:tr h="450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Phase 3: Design and Develop User Interface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Design a user-friendly interface for both offensive and defensive functionalities.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1310357648"/>
                  </a:ext>
                </a:extLst>
              </a:tr>
              <a:tr h="50799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4.2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Integrate the trained AI model and core functionalities into the user interface.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30278308"/>
                  </a:ext>
                </a:extLst>
              </a:tr>
              <a:tr h="5936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Phase 4: Testing and Refinement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Conduct thorough testing of all functionalities with various password scenarios.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129176523"/>
                  </a:ext>
                </a:extLst>
              </a:tr>
              <a:tr h="507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5.2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Refine the AI model, user interface, and functionalities based on testing results.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4169003570"/>
                  </a:ext>
                </a:extLst>
              </a:tr>
              <a:tr h="4855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5.3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Document user manuals and instructions for the completed tool.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90269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91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Works and Next Steps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8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 and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Modularizing AI Algorithms</a:t>
            </a:r>
          </a:p>
          <a:p>
            <a:r>
              <a:rPr lang="en-US" dirty="0"/>
              <a:t>Optimizing AI Algorithms</a:t>
            </a:r>
          </a:p>
          <a:p>
            <a:r>
              <a:rPr lang="en-US" dirty="0"/>
              <a:t>Enhancing Dataset Quality</a:t>
            </a:r>
          </a:p>
          <a:p>
            <a:r>
              <a:rPr lang="en-US" dirty="0"/>
              <a:t>Developing Remaining Modules</a:t>
            </a:r>
          </a:p>
          <a:p>
            <a:r>
              <a:rPr lang="en-US" dirty="0"/>
              <a:t>Integration and Testing</a:t>
            </a:r>
          </a:p>
          <a:p>
            <a:r>
              <a:rPr lang="en-US" dirty="0"/>
              <a:t>Deployment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360893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4723-9301-AEBD-7445-0E70CF30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4355"/>
            <a:ext cx="10018713" cy="1752599"/>
          </a:xfrm>
        </p:spPr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1819B-C95D-7552-D5B1-E8BC3173D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96846"/>
            <a:ext cx="10181664" cy="4043515"/>
          </a:xfrm>
        </p:spPr>
        <p:txBody>
          <a:bodyPr>
            <a:normAutofit lnSpcReduction="10000"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Introduction and Background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Opportunities and Stake Holders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Existing Systems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Requirements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Software System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Endeavour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Future Works and Next Steps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Prototype / Practical Demo</a:t>
            </a:r>
          </a:p>
        </p:txBody>
      </p:sp>
    </p:spTree>
    <p:extLst>
      <p:ext uri="{BB962C8B-B14F-4D97-AF65-F5344CB8AC3E}">
        <p14:creationId xmlns:p14="http://schemas.microsoft.com/office/powerpoint/2010/main" val="9808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Modularizing AI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Enhance efficiency and maintainability</a:t>
            </a:r>
          </a:p>
          <a:p>
            <a:r>
              <a:rPr lang="en-US" b="1" dirty="0"/>
              <a:t>Actions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Break down AI algorithms into smaller, manageable modules</a:t>
            </a:r>
          </a:p>
          <a:p>
            <a:pPr lvl="1"/>
            <a:r>
              <a:rPr lang="en-US" dirty="0"/>
              <a:t>Implement and test each module independently</a:t>
            </a:r>
          </a:p>
        </p:txBody>
      </p:sp>
    </p:spTree>
    <p:extLst>
      <p:ext uri="{BB962C8B-B14F-4D97-AF65-F5344CB8AC3E}">
        <p14:creationId xmlns:p14="http://schemas.microsoft.com/office/powerpoint/2010/main" val="29835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AI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Improve algorithm performance and speed</a:t>
            </a:r>
          </a:p>
          <a:p>
            <a:r>
              <a:rPr lang="en-US" b="1" dirty="0"/>
              <a:t>Actions:</a:t>
            </a:r>
          </a:p>
          <a:p>
            <a:pPr lvl="1"/>
            <a:r>
              <a:rPr lang="en-US" dirty="0"/>
              <a:t>Analyze current performance bottlenecks</a:t>
            </a:r>
          </a:p>
          <a:p>
            <a:pPr lvl="1"/>
            <a:r>
              <a:rPr lang="en-US" dirty="0"/>
              <a:t>Apply optimization techniques (e.g., algorithmic improvements, hardware acceleration)</a:t>
            </a:r>
          </a:p>
          <a:p>
            <a:pPr lvl="1"/>
            <a:r>
              <a:rPr lang="en-US" dirty="0"/>
              <a:t>Benchmark and compare performance before and after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328670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Dataset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Improve model accuracy and reliability</a:t>
            </a:r>
          </a:p>
          <a:p>
            <a:r>
              <a:rPr lang="en-US" b="1" dirty="0"/>
              <a:t>Actions:</a:t>
            </a:r>
          </a:p>
          <a:p>
            <a:pPr lvl="1"/>
            <a:r>
              <a:rPr lang="en-US" dirty="0"/>
              <a:t>Conduct thorough data cleaning and preprocessing</a:t>
            </a:r>
          </a:p>
          <a:p>
            <a:pPr lvl="1"/>
            <a:r>
              <a:rPr lang="en-US" dirty="0"/>
              <a:t>Augment datasets with additional high-quality data</a:t>
            </a:r>
          </a:p>
          <a:p>
            <a:pPr lvl="1"/>
            <a:r>
              <a:rPr lang="en-US" dirty="0"/>
              <a:t>Implement data validation and integrity checks</a:t>
            </a:r>
          </a:p>
        </p:txBody>
      </p:sp>
    </p:spTree>
    <p:extLst>
      <p:ext uri="{BB962C8B-B14F-4D97-AF65-F5344CB8AC3E}">
        <p14:creationId xmlns:p14="http://schemas.microsoft.com/office/powerpoint/2010/main" val="392922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Remaining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Complete the project development cycle</a:t>
            </a:r>
          </a:p>
          <a:p>
            <a:r>
              <a:rPr lang="en-US" b="1" dirty="0"/>
              <a:t>Actions:</a:t>
            </a:r>
          </a:p>
          <a:p>
            <a:pPr lvl="1"/>
            <a:r>
              <a:rPr lang="en-US" dirty="0"/>
              <a:t>Identify and outline the remaining modules to be developed</a:t>
            </a:r>
          </a:p>
          <a:p>
            <a:pPr lvl="1"/>
            <a:r>
              <a:rPr lang="en-US" dirty="0"/>
              <a:t>Assign tasks and deadlines for each module</a:t>
            </a:r>
          </a:p>
          <a:p>
            <a:pPr lvl="1"/>
            <a:r>
              <a:rPr lang="en-US" dirty="0"/>
              <a:t>Conduct iterative testing and integration</a:t>
            </a:r>
          </a:p>
        </p:txBody>
      </p:sp>
    </p:spTree>
    <p:extLst>
      <p:ext uri="{BB962C8B-B14F-4D97-AF65-F5344CB8AC3E}">
        <p14:creationId xmlns:p14="http://schemas.microsoft.com/office/powerpoint/2010/main" val="405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Ensure seamless integration and functionality</a:t>
            </a:r>
          </a:p>
          <a:p>
            <a:r>
              <a:rPr lang="en-US" b="1" dirty="0"/>
              <a:t>Actions:</a:t>
            </a:r>
          </a:p>
          <a:p>
            <a:pPr lvl="1"/>
            <a:r>
              <a:rPr lang="en-US" dirty="0"/>
              <a:t>Integrate newly developed modules with existing system</a:t>
            </a:r>
          </a:p>
          <a:p>
            <a:pPr lvl="1"/>
            <a:r>
              <a:rPr lang="en-US" dirty="0"/>
              <a:t>Conduct comprehensive testing (unit, integration, system)</a:t>
            </a:r>
          </a:p>
          <a:p>
            <a:pPr lvl="1"/>
            <a:r>
              <a:rPr lang="en-US" dirty="0"/>
              <a:t>Perform user acceptance testing and gather feedback</a:t>
            </a:r>
          </a:p>
        </p:txBody>
      </p:sp>
    </p:spTree>
    <p:extLst>
      <p:ext uri="{BB962C8B-B14F-4D97-AF65-F5344CB8AC3E}">
        <p14:creationId xmlns:p14="http://schemas.microsoft.com/office/powerpoint/2010/main" val="21294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Deploy the project and ensure continuous performance</a:t>
            </a:r>
          </a:p>
          <a:p>
            <a:r>
              <a:rPr lang="en-US" b="1" dirty="0"/>
              <a:t>Actions:</a:t>
            </a:r>
          </a:p>
          <a:p>
            <a:pPr lvl="1"/>
            <a:r>
              <a:rPr lang="en-US" dirty="0"/>
              <a:t>Deploy the project in the target environment</a:t>
            </a:r>
          </a:p>
          <a:p>
            <a:pPr lvl="1"/>
            <a:r>
              <a:rPr lang="en-US" dirty="0"/>
              <a:t>Set up monitoring and alerting systems</a:t>
            </a:r>
          </a:p>
          <a:p>
            <a:pPr lvl="1"/>
            <a:r>
              <a:rPr lang="en-US" dirty="0"/>
              <a:t>Collect performance data and optimize as needed</a:t>
            </a:r>
          </a:p>
        </p:txBody>
      </p:sp>
    </p:spTree>
    <p:extLst>
      <p:ext uri="{BB962C8B-B14F-4D97-AF65-F5344CB8AC3E}">
        <p14:creationId xmlns:p14="http://schemas.microsoft.com/office/powerpoint/2010/main" val="288501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Prototype / Practical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F7FD0E4-A50F-A14A-9023-40BFA79C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Any Question?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322549-A230-4890-7ED7-F3DF5654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6254" y="3996267"/>
            <a:ext cx="5166768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100">
                <a:hlinkClick r:id="rId4"/>
              </a:rPr>
              <a:t>27971@students.riphah.edu.pk</a:t>
            </a:r>
            <a:endParaRPr lang="en-US" sz="21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76693B-A7F1-6B37-AB1C-AE7F64F93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174" r="5602" b="908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76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BF0531-D43F-4F2D-E751-701B2987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D39365D5-6C41-38CD-D073-6020CB3A6B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63" r="26908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4EA1-AA96-13A8-2AF5-8058FB56C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https://posts.specterops.io/deeppass-finding-passwords-with-deep-learning-4d31c534cd00</a:t>
            </a:r>
            <a:endParaRPr lang="en-US" dirty="0"/>
          </a:p>
          <a:p>
            <a:r>
              <a:rPr lang="en-US" dirty="0">
                <a:hlinkClick r:id="rId6"/>
              </a:rPr>
              <a:t>https://ieeexplore.ieee.org/abstract/document/9552430</a:t>
            </a:r>
            <a:endParaRPr lang="en-US" dirty="0"/>
          </a:p>
          <a:p>
            <a:r>
              <a:rPr lang="en-US" dirty="0">
                <a:hlinkClick r:id="rId7"/>
              </a:rPr>
              <a:t>https://www.sciencedirect.com/science/article/pii/S0020025518302366?casa_token=QnobZtTT-nQAAAAA:ZUQdmVBOId58XFG1Sp5xbuBLQdIui7dvw4fKJzUqfwLr6doVbFtBep38V2hDqVt_26zTbM_Sj5I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5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1474E0-F18E-334B-882E-A125085D75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130" b="14600"/>
          <a:stretch/>
        </p:blipFill>
        <p:spPr>
          <a:xfrm>
            <a:off x="20" y="10896"/>
            <a:ext cx="1219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2DD73A-3246-02B4-291C-16697E584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Introduction and 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FA2F6-233F-8D73-3267-2DD24C8E9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4865913"/>
            <a:ext cx="4704823" cy="51888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25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7EC3414-09F4-9B1C-7EEF-003E825709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8712" r="14019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5808C9-7B34-2D21-1174-52E5E116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b="0" i="0" dirty="0"/>
              <a:t> AI: Transforming Offensive and Defensive Security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827C6-BC3E-08CE-0EBD-A49B445BF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Offensive Applications:</a:t>
            </a:r>
            <a:endParaRPr lang="en-US" sz="1900" dirty="0"/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Threat Modeling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Vulnerability Analysis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Automated Attacks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Defensive Applications: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Anomaly Detection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Intrusion Prevention</a:t>
            </a:r>
            <a:r>
              <a:rPr lang="en-US" sz="1900" dirty="0"/>
              <a:t>.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Personalized Security Solutions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3395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502C20-AE08-8837-8E1C-7E3A0BEAA1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7955" b="157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1F839A-D929-6DAC-7A8E-EF4EB6E24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Opportunities and Stake Holders</a:t>
            </a:r>
          </a:p>
        </p:txBody>
      </p:sp>
    </p:spTree>
    <p:extLst>
      <p:ext uri="{BB962C8B-B14F-4D97-AF65-F5344CB8AC3E}">
        <p14:creationId xmlns:p14="http://schemas.microsoft.com/office/powerpoint/2010/main" val="38873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3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4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4D26BB-EA09-0005-A1A2-87EFD025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b="1" dirty="0"/>
              <a:t>Opportunities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A2AF7-ED08-5E35-39BA-6164B4821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65" r="23095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E2C2-CA33-4819-C6F8-7D39BEDE6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Enhanced Security Assessments: </a:t>
            </a:r>
            <a:r>
              <a:rPr lang="en-US" dirty="0"/>
              <a:t>Businesses and individuals can leverage the tool for penetration testing and vulnerability assessments, identifying potential weaknesses in their password security policies and practices.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b="1" dirty="0"/>
              <a:t>AI-driven Offensive and Defensive Capabilities: </a:t>
            </a:r>
            <a:r>
              <a:rPr lang="en-US" dirty="0"/>
              <a:t>Utilizing AI for both offensive (password cracking) and defensive (password strength assessment) purposes provides a comprehensive approach to password security management.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E4DEF-ADC2-93D0-11AF-A6639D424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09" r="842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EA19A4-9E47-AAF2-E2D0-84670A21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Stake Holders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64C39-EB30-7467-1DBE-379CC5A77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180492"/>
            <a:ext cx="5389266" cy="39917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Businesses: </a:t>
            </a:r>
            <a:r>
              <a:rPr lang="en-US" sz="2000" dirty="0"/>
              <a:t>Companies aiming to improve their overall cybersecurity posture by identifying and mitigating password-related vulnerabilities.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Security Professionals: </a:t>
            </a:r>
            <a:r>
              <a:rPr lang="en-US" sz="2000" dirty="0"/>
              <a:t>Penetration testers and security consultants who can use the tool for vulnerability assessments and ethical hacking activities.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Law Enforcement: </a:t>
            </a:r>
            <a:r>
              <a:rPr lang="en-US" sz="2000" dirty="0"/>
              <a:t>Agencies might leverage the tool for lawful investigations adhering to court orders and legal guidelines.</a:t>
            </a:r>
          </a:p>
        </p:txBody>
      </p:sp>
    </p:spTree>
    <p:extLst>
      <p:ext uri="{BB962C8B-B14F-4D97-AF65-F5344CB8AC3E}">
        <p14:creationId xmlns:p14="http://schemas.microsoft.com/office/powerpoint/2010/main" val="39983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2205</TotalTime>
  <Words>1238</Words>
  <Application>Microsoft Office PowerPoint</Application>
  <PresentationFormat>Widescreen</PresentationFormat>
  <Paragraphs>363</Paragraphs>
  <Slides>48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Aptos</vt:lpstr>
      <vt:lpstr>Arial</vt:lpstr>
      <vt:lpstr>Corbel</vt:lpstr>
      <vt:lpstr>Google Sans</vt:lpstr>
      <vt:lpstr>Times New Roman</vt:lpstr>
      <vt:lpstr>Parallax</vt:lpstr>
      <vt:lpstr>Document</vt:lpstr>
      <vt:lpstr>Multi-Purpose AI Password Analysis Tool</vt:lpstr>
      <vt:lpstr>Multi-Purpose AI Password Analysis Tool</vt:lpstr>
      <vt:lpstr>"The only truly secure system is one that is completely powered off, cast in concrete, and sealed in a lead-lined box buried a mile underground ."</vt:lpstr>
      <vt:lpstr>Table of Content</vt:lpstr>
      <vt:lpstr>Introduction and Background</vt:lpstr>
      <vt:lpstr> AI: Transforming Offensive and Defensive Security</vt:lpstr>
      <vt:lpstr>Opportunities and Stake Holders</vt:lpstr>
      <vt:lpstr>Opportunities</vt:lpstr>
      <vt:lpstr>Stake Holders</vt:lpstr>
      <vt:lpstr>Existing Systems</vt:lpstr>
      <vt:lpstr>PowerPoint Presentation</vt:lpstr>
      <vt:lpstr>"Your password is the key to your digital life. Choose it wisely, and guard it fiercely."</vt:lpstr>
      <vt:lpstr>Requirements</vt:lpstr>
      <vt:lpstr>Requirements</vt:lpstr>
      <vt:lpstr>Hardware Requirements</vt:lpstr>
      <vt:lpstr>Software Requirements</vt:lpstr>
      <vt:lpstr>Datasets Requirements</vt:lpstr>
      <vt:lpstr>Datasets</vt:lpstr>
      <vt:lpstr>Datasets Requirements</vt:lpstr>
      <vt:lpstr>Datasets Requirements</vt:lpstr>
      <vt:lpstr>Software System </vt:lpstr>
      <vt:lpstr>Spine of the System</vt:lpstr>
      <vt:lpstr>PowerPoint Presentation</vt:lpstr>
      <vt:lpstr>PowerPoint Presentation</vt:lpstr>
      <vt:lpstr>Software System Design</vt:lpstr>
      <vt:lpstr>Dataset</vt:lpstr>
      <vt:lpstr>Data Splitter</vt:lpstr>
      <vt:lpstr>Data Filter</vt:lpstr>
      <vt:lpstr>Algorithms</vt:lpstr>
      <vt:lpstr>RNN Train</vt:lpstr>
      <vt:lpstr>RNN Generate</vt:lpstr>
      <vt:lpstr>Transformer Train</vt:lpstr>
      <vt:lpstr>Transformer Generate</vt:lpstr>
      <vt:lpstr>GANs Train</vt:lpstr>
      <vt:lpstr>GANs Generate</vt:lpstr>
      <vt:lpstr>Endeavour</vt:lpstr>
      <vt:lpstr>PowerPoint Presentation</vt:lpstr>
      <vt:lpstr>Future Works and Next Steps</vt:lpstr>
      <vt:lpstr>Future Works and Next Steps</vt:lpstr>
      <vt:lpstr>Modularizing AI Algorithms</vt:lpstr>
      <vt:lpstr>Optimizing AI Algorithms</vt:lpstr>
      <vt:lpstr>Enhancing Dataset Quality</vt:lpstr>
      <vt:lpstr>Developing Remaining Modules</vt:lpstr>
      <vt:lpstr>Integration and Testing</vt:lpstr>
      <vt:lpstr>Deployment and Monitoring</vt:lpstr>
      <vt:lpstr>Prototype / Practical Demo</vt:lpstr>
      <vt:lpstr>Any Question?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Multi-Purpose AI Password Analysis Tool</dc:title>
  <dc:creator>Osama Khalid 27971</dc:creator>
  <cp:lastModifiedBy>Sardar Muhammad Zeeshan khan</cp:lastModifiedBy>
  <cp:revision>141</cp:revision>
  <dcterms:created xsi:type="dcterms:W3CDTF">2024-03-06T17:13:34Z</dcterms:created>
  <dcterms:modified xsi:type="dcterms:W3CDTF">2024-10-22T12:42:32Z</dcterms:modified>
</cp:coreProperties>
</file>